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26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38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928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556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842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03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11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31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22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372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87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01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B8ADE-8415-4688-B280-4725409E1C22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AF350-14DA-428E-97AE-54C8543249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31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669577-841E-BFF6-06BA-2B7FD3BFF6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4907" y="1047625"/>
            <a:ext cx="5406263" cy="4669045"/>
          </a:xfrm>
        </p:spPr>
        <p:txBody>
          <a:bodyPr>
            <a:normAutofit fontScale="90000"/>
          </a:bodyPr>
          <a:lstStyle/>
          <a:p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sz="3859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一般社団法人野 のゆり</a:t>
            </a:r>
            <a:br>
              <a:rPr lang="en-US" altLang="ja-JP" sz="3508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kumimoji="1" lang="en-US" altLang="ja-JP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508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508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508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en-US" altLang="ja-JP" sz="3508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endParaRPr lang="ja-JP" altLang="en-US" sz="3508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9B99B7-E960-E9F9-75B8-06119110A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6339" y="5057050"/>
            <a:ext cx="4813218" cy="3931832"/>
          </a:xfrm>
        </p:spPr>
        <p:txBody>
          <a:bodyPr>
            <a:normAutofit/>
          </a:bodyPr>
          <a:lstStyle/>
          <a:p>
            <a:endParaRPr lang="en-US" altLang="ja-JP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dist"/>
            <a:r>
              <a:rPr lang="ja-JP" altLang="en-US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小規模住居型児童養育　</a:t>
            </a:r>
            <a:r>
              <a:rPr lang="ja-JP" altLang="en-US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すとうファミリーホーム</a:t>
            </a:r>
            <a:endParaRPr lang="en-US" altLang="ja-JP" sz="2105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br>
              <a:rPr lang="en-US" altLang="ja-JP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sz="1754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共　同　生　活　援　助</a:t>
            </a:r>
            <a:r>
              <a:rPr lang="ja-JP" altLang="en-US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 </a:t>
            </a:r>
            <a:r>
              <a:rPr lang="en-US" altLang="ja-JP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For</a:t>
            </a:r>
            <a:r>
              <a:rPr lang="ja-JP" altLang="en-US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ゆう</a:t>
            </a:r>
            <a:endParaRPr lang="en-US" altLang="ja-JP" sz="2105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</a:t>
            </a:r>
            <a:r>
              <a:rPr lang="ja-JP" altLang="en-US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en-US" altLang="ja-JP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You</a:t>
            </a:r>
            <a:r>
              <a:rPr lang="ja-JP" altLang="en-US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どえる</a:t>
            </a:r>
            <a:endParaRPr lang="en-US" altLang="ja-JP" sz="2105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lang="en-US" altLang="ja-JP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                  </a:t>
            </a:r>
            <a:r>
              <a:rPr lang="ja-JP" altLang="en-US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en-US" altLang="ja-JP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Beo</a:t>
            </a:r>
            <a:r>
              <a:rPr lang="ja-JP" altLang="en-US" sz="2105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かみはた</a:t>
            </a:r>
            <a:endParaRPr lang="en-US" altLang="ja-JP" sz="2105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F8F408B-A1C7-BCD2-C2E8-932E04184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117" y="5057049"/>
            <a:ext cx="5071605" cy="3944763"/>
          </a:xfrm>
          <a:prstGeom prst="rect">
            <a:avLst/>
          </a:prstGeom>
          <a:ln cmpd="sng">
            <a:solidFill>
              <a:schemeClr val="accent1"/>
            </a:solidFill>
          </a:ln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CD6D5F86-DA63-F65B-4C1C-9837CFE99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89" y="7106830"/>
            <a:ext cx="1375694" cy="132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41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9B08E1-5479-FE1B-5D58-211123F88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6238" y="569243"/>
            <a:ext cx="5187200" cy="801724"/>
          </a:xfrm>
        </p:spPr>
        <p:txBody>
          <a:bodyPr>
            <a:normAutofit/>
          </a:bodyPr>
          <a:lstStyle/>
          <a:p>
            <a:pPr algn="ctr"/>
            <a:r>
              <a:rPr lang="ja-JP" altLang="en-US" sz="2456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一般社団法人　野のゆりの理念</a:t>
            </a:r>
          </a:p>
        </p:txBody>
      </p:sp>
      <p:pic>
        <p:nvPicPr>
          <p:cNvPr id="9" name="コンテンツ プレースホルダー 8">
            <a:extLst>
              <a:ext uri="{FF2B5EF4-FFF2-40B4-BE49-F238E27FC236}">
                <a16:creationId xmlns:a16="http://schemas.microsoft.com/office/drawing/2014/main" id="{60EC11F7-E78D-FFD2-3BEB-A49D326A04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3580" y="1940047"/>
            <a:ext cx="4875984" cy="6903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788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AFFD4C-3292-5925-E492-6242E8882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6238" y="569243"/>
            <a:ext cx="5187200" cy="931060"/>
          </a:xfrm>
        </p:spPr>
        <p:txBody>
          <a:bodyPr/>
          <a:lstStyle/>
          <a:p>
            <a:pPr algn="ctr"/>
            <a:r>
              <a:rPr kumimoji="1"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法人の目的とする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こと</a:t>
            </a:r>
            <a:endParaRPr kumimoji="1" lang="ja-JP" altLang="en-US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206381-53B8-9239-F91D-FC10EC1A5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237" y="1409767"/>
            <a:ext cx="5187200" cy="85879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403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403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　</a:t>
            </a:r>
            <a:endParaRPr lang="en-US" altLang="ja-JP" sz="1403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403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一般社団法人野のゆりは、養育里親から巣立つ里子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たちの自立を支援することを目的に設立された経緯があります。里子がホームレス状態に陥ったことが直接のきっかけとなり、社会的養護出身者を支援したいと、中古住宅を購入し「シェアハウス</a:t>
            </a:r>
            <a:r>
              <a:rPr lang="en-US" altLang="ja-JP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Fo r</a:t>
            </a: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ゆう」を開設し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ました。しかし「</a:t>
            </a:r>
            <a:r>
              <a:rPr lang="en-US" altLang="ja-JP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24</a:t>
            </a: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時間見守りがありますか」「食事は出ますか」と問い合わせがあり、個人で出来ることの難しさを感じる中、「障がい者グループの方がニーズに合っています、</a:t>
            </a:r>
            <a:r>
              <a:rPr lang="en-US" altLang="ja-JP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Fo r</a:t>
            </a: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ゆうを共同生活援助事業所に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しませんか」と進言を受けて開設する事になりました。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すとうファミリーホームでは軽度の障害を持つ子が、一般就労が決まっても入居できるグループホームがありませんでした。就労支援事業所と一体型のグループホームが多く、軽度の障害者、一般就労者は受け入れ先が少ないことに起因するものでした。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当法人は自由に日中活動が選べる、区分にかかわらず受け入れることを目的に開設しました。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endParaRPr lang="en-US" altLang="ja-JP" sz="1403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・社会的養護の子供たちも障がいを持った人も自分自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身を好きになって、自分の役割を見つけられるよう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に支援をすること。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1316"/>
              </a:lnSpc>
              <a:spcBef>
                <a:spcPts val="0"/>
              </a:spcBef>
              <a:buNone/>
            </a:pP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・障がい者、困難を抱えている人たちが、日中の活動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場所を自分に合った作業、仕事を選択して、より積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極的に社会参加ができ、就労継続につながるよう支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援をしていくこと。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1316"/>
              </a:lnSpc>
              <a:spcBef>
                <a:spcPts val="0"/>
              </a:spcBef>
              <a:buNone/>
            </a:pP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・すとうファミリーホーム、</a:t>
            </a:r>
            <a:r>
              <a:rPr lang="en-US" altLang="ja-JP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For</a:t>
            </a: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ゆう</a:t>
            </a:r>
            <a:r>
              <a:rPr lang="en-US" altLang="ja-JP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(You</a:t>
            </a: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どえる・</a:t>
            </a:r>
            <a:r>
              <a:rPr lang="en-US" altLang="ja-JP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Beo</a:t>
            </a:r>
          </a:p>
          <a:p>
            <a:pPr marL="0" indent="0">
              <a:lnSpc>
                <a:spcPts val="2105"/>
              </a:lnSpc>
              <a:spcBef>
                <a:spcPts val="0"/>
              </a:spcBef>
              <a:buNone/>
            </a:pPr>
            <a:r>
              <a:rPr lang="en-US" altLang="ja-JP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</a:t>
            </a:r>
            <a:r>
              <a:rPr lang="ja-JP" altLang="en-US" sz="1579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かみはた）が心地よい居場所になるようにすること。</a:t>
            </a:r>
            <a:endParaRPr lang="en-US" altLang="ja-JP" sz="1579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marL="0" indent="0">
              <a:lnSpc>
                <a:spcPts val="2105"/>
              </a:lnSpc>
              <a:buNone/>
            </a:pPr>
            <a:endParaRPr lang="en-US" altLang="ja-JP" sz="1403" dirty="0"/>
          </a:p>
          <a:p>
            <a:pPr marL="0" indent="0">
              <a:buNone/>
            </a:pPr>
            <a:endParaRPr lang="en-US" altLang="ja-JP" sz="1403" dirty="0"/>
          </a:p>
          <a:p>
            <a:pPr marL="0" indent="0">
              <a:buNone/>
            </a:pPr>
            <a:endParaRPr lang="en-US" altLang="ja-JP" sz="1403" dirty="0"/>
          </a:p>
          <a:p>
            <a:pPr marL="0" indent="0">
              <a:buNone/>
            </a:pPr>
            <a:r>
              <a:rPr lang="ja-JP" altLang="en-US" sz="1403" dirty="0"/>
              <a:t>　　　　　　</a:t>
            </a:r>
            <a:endParaRPr lang="en-US" altLang="ja-JP" sz="1403" dirty="0"/>
          </a:p>
          <a:p>
            <a:endParaRPr lang="ja-JP" altLang="en-US" sz="1403" dirty="0"/>
          </a:p>
        </p:txBody>
      </p:sp>
    </p:spTree>
    <p:extLst>
      <p:ext uri="{BB962C8B-B14F-4D97-AF65-F5344CB8AC3E}">
        <p14:creationId xmlns:p14="http://schemas.microsoft.com/office/powerpoint/2010/main" val="3640880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58527D-8652-C441-2CD5-3AFA13AD6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6237" y="892584"/>
            <a:ext cx="5187200" cy="2741770"/>
          </a:xfrm>
        </p:spPr>
        <p:txBody>
          <a:bodyPr>
            <a:normAutofit/>
          </a:bodyPr>
          <a:lstStyle/>
          <a:p>
            <a:pPr algn="ctr"/>
            <a:r>
              <a:rPr lang="ja-JP" altLang="en-US" sz="3508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一般社団法人　野のゆり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　</a:t>
            </a:r>
            <a:r>
              <a:rPr lang="ja-JP" altLang="en-US" sz="210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一人一人の存在を大切にする</a:t>
            </a:r>
            <a:br>
              <a:rPr lang="en-US" altLang="ja-JP" sz="210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210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法人であり続けたい。</a:t>
            </a:r>
            <a:br>
              <a:rPr lang="en-US" altLang="ja-JP" sz="210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br>
              <a:rPr lang="en-US" altLang="ja-JP" sz="210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br>
              <a:rPr lang="en-US" altLang="ja-JP" sz="210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1579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代表理事　須 藤  九 二 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8E10DF-C3A0-4AEB-D41C-A796508DA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901" y="4695947"/>
            <a:ext cx="5200136" cy="573703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ja-JP" altLang="en-US" dirty="0"/>
              <a:t>法人</a:t>
            </a:r>
            <a:r>
              <a:rPr kumimoji="1" lang="ja-JP" altLang="en-US" dirty="0"/>
              <a:t>史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2013</a:t>
            </a:r>
            <a:r>
              <a:rPr lang="ja-JP" altLang="en-US" dirty="0"/>
              <a:t>年  </a:t>
            </a:r>
            <a:r>
              <a:rPr lang="en-US" altLang="ja-JP" dirty="0"/>
              <a:t>4</a:t>
            </a:r>
            <a:r>
              <a:rPr lang="ja-JP" altLang="en-US" dirty="0"/>
              <a:t>月　須藤ファミリーホーム開設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2019</a:t>
            </a:r>
            <a:r>
              <a:rPr kumimoji="1" lang="ja-JP" altLang="en-US" dirty="0"/>
              <a:t>年  </a:t>
            </a:r>
            <a:r>
              <a:rPr kumimoji="1" lang="en-US" altLang="ja-JP" dirty="0"/>
              <a:t>9</a:t>
            </a:r>
            <a:r>
              <a:rPr kumimoji="1" lang="ja-JP" altLang="en-US" dirty="0"/>
              <a:t>月　シェアハウス「</a:t>
            </a:r>
            <a:r>
              <a:rPr kumimoji="1" lang="en-US" altLang="ja-JP" dirty="0"/>
              <a:t>For</a:t>
            </a:r>
            <a:r>
              <a:rPr kumimoji="1" lang="ja-JP" altLang="en-US" dirty="0"/>
              <a:t>ゆう」開設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2019</a:t>
            </a:r>
            <a:r>
              <a:rPr lang="ja-JP" altLang="en-US" dirty="0"/>
              <a:t>年</a:t>
            </a:r>
            <a:r>
              <a:rPr lang="en-US" altLang="ja-JP" dirty="0"/>
              <a:t>12</a:t>
            </a:r>
            <a:r>
              <a:rPr lang="ja-JP" altLang="en-US" dirty="0"/>
              <a:t>月　一般社団法人野のゆり設立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2020</a:t>
            </a:r>
            <a:r>
              <a:rPr kumimoji="1" lang="ja-JP" altLang="en-US" dirty="0"/>
              <a:t>年  </a:t>
            </a:r>
            <a:r>
              <a:rPr kumimoji="1" lang="en-US" altLang="ja-JP" dirty="0"/>
              <a:t>1</a:t>
            </a:r>
            <a:r>
              <a:rPr kumimoji="1" lang="ja-JP" altLang="en-US" dirty="0"/>
              <a:t>月　</a:t>
            </a:r>
            <a:r>
              <a:rPr lang="ja-JP" altLang="en-US" sz="1579" dirty="0"/>
              <a:t>すとうファミリーホーム</a:t>
            </a:r>
            <a:r>
              <a:rPr lang="ja-JP" altLang="en-US" sz="1228" dirty="0"/>
              <a:t>（法人傘下移行）</a:t>
            </a:r>
            <a:endParaRPr lang="en-US" altLang="ja-JP" sz="1228" dirty="0"/>
          </a:p>
          <a:p>
            <a:pPr marL="0" indent="0">
              <a:buNone/>
            </a:pPr>
            <a:r>
              <a:rPr lang="en-US" altLang="ja-JP" dirty="0"/>
              <a:t>2021</a:t>
            </a:r>
            <a:r>
              <a:rPr lang="ja-JP" altLang="en-US" dirty="0"/>
              <a:t>年  </a:t>
            </a:r>
            <a:r>
              <a:rPr lang="en-US" altLang="ja-JP" dirty="0"/>
              <a:t>4</a:t>
            </a:r>
            <a:r>
              <a:rPr lang="ja-JP" altLang="en-US" dirty="0"/>
              <a:t>月　共同生活援助事業</a:t>
            </a:r>
            <a:r>
              <a:rPr lang="en-US" altLang="ja-JP" dirty="0"/>
              <a:t>For</a:t>
            </a:r>
            <a:r>
              <a:rPr lang="ja-JP" altLang="en-US" dirty="0"/>
              <a:t>ゆう開設</a:t>
            </a:r>
            <a:endParaRPr lang="en-US" altLang="ja-JP" dirty="0"/>
          </a:p>
          <a:p>
            <a:pPr marL="0" indent="0">
              <a:buNone/>
              <a:defRPr/>
            </a:pPr>
            <a:r>
              <a:rPr kumimoji="1" lang="en-US" altLang="ja-JP" dirty="0"/>
              <a:t>2022</a:t>
            </a:r>
            <a:r>
              <a:rPr kumimoji="1" lang="ja-JP" altLang="en-US" dirty="0"/>
              <a:t>年  </a:t>
            </a:r>
            <a:r>
              <a:rPr kumimoji="1" lang="en-US" altLang="ja-JP" dirty="0"/>
              <a:t>4</a:t>
            </a:r>
            <a:r>
              <a:rPr kumimoji="1" lang="ja-JP" altLang="en-US" dirty="0"/>
              <a:t>月　</a:t>
            </a: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共同生活援助事業</a:t>
            </a:r>
            <a:r>
              <a:rPr lang="en-US" altLang="ja-JP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You</a:t>
            </a: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どえる増設</a:t>
            </a:r>
            <a:endParaRPr lang="en-US" altLang="ja-JP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indent="0">
              <a:buNone/>
              <a:defRPr/>
            </a:pPr>
            <a:r>
              <a:rPr lang="en-US" altLang="ja-JP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2023</a:t>
            </a: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年</a:t>
            </a:r>
            <a:r>
              <a:rPr lang="en-US" altLang="ja-JP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11</a:t>
            </a: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月　中退共加入</a:t>
            </a:r>
            <a:endParaRPr lang="en-US" altLang="ja-JP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indent="0">
              <a:buNone/>
              <a:defRPr/>
            </a:pPr>
            <a:r>
              <a:rPr lang="en-US" altLang="ja-JP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2025</a:t>
            </a: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年  </a:t>
            </a:r>
            <a:r>
              <a:rPr lang="en-US" altLang="ja-JP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4</a:t>
            </a: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月　</a:t>
            </a:r>
            <a:r>
              <a:rPr lang="en-US" altLang="ja-JP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Beo</a:t>
            </a:r>
            <a:r>
              <a:rPr lang="ja-JP" altLang="en-US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上畑増</a:t>
            </a:r>
            <a:r>
              <a:rPr lang="ja-JP" altLang="en-US" dirty="0">
                <a:solidFill>
                  <a:prstClr val="black"/>
                </a:solidFill>
              </a:rPr>
              <a:t>設</a:t>
            </a:r>
            <a:endParaRPr lang="en-US" altLang="ja-JP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indent="0">
              <a:buNone/>
              <a:defRPr/>
            </a:pPr>
            <a:endParaRPr lang="en-US" altLang="ja-JP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3393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28435F-4C80-E1BF-2D9C-B90A12407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099" y="583329"/>
            <a:ext cx="5187200" cy="1368335"/>
          </a:xfrm>
        </p:spPr>
        <p:txBody>
          <a:bodyPr>
            <a:normAutofit/>
          </a:bodyPr>
          <a:lstStyle/>
          <a:p>
            <a:pPr algn="ctr"/>
            <a:r>
              <a:rPr lang="ja-JP" altLang="en-US" sz="2456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一般社団法人　野のゆり　組織図</a:t>
            </a: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9CCC61CB-FAE1-895A-9066-39A63B1A76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9262094"/>
              </p:ext>
            </p:extLst>
          </p:nvPr>
        </p:nvGraphicFramePr>
        <p:xfrm>
          <a:off x="1709394" y="2537113"/>
          <a:ext cx="4140886" cy="3943704"/>
        </p:xfrm>
        <a:graphic>
          <a:graphicData uri="http://schemas.openxmlformats.org/drawingml/2006/table">
            <a:tbl>
              <a:tblPr/>
              <a:tblGrid>
                <a:gridCol w="1544949">
                  <a:extLst>
                    <a:ext uri="{9D8B030D-6E8A-4147-A177-3AD203B41FA5}">
                      <a16:colId xmlns:a16="http://schemas.microsoft.com/office/drawing/2014/main" val="139349368"/>
                    </a:ext>
                  </a:extLst>
                </a:gridCol>
                <a:gridCol w="2595936">
                  <a:extLst>
                    <a:ext uri="{9D8B030D-6E8A-4147-A177-3AD203B41FA5}">
                      <a16:colId xmlns:a16="http://schemas.microsoft.com/office/drawing/2014/main" val="96419601"/>
                    </a:ext>
                  </a:extLst>
                </a:gridCol>
              </a:tblGrid>
              <a:tr h="9859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代表理事</a:t>
                      </a:r>
                    </a:p>
                  </a:txBody>
                  <a:tcPr marL="80189" marR="80189" marT="40094" marB="40094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須藤  九二子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93160"/>
                  </a:ext>
                </a:extLst>
              </a:tr>
              <a:tr h="9859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理　事</a:t>
                      </a:r>
                      <a:endParaRPr kumimoji="1" lang="en-US" altLang="ja-JP" sz="2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佐藤  美恵子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5426659"/>
                  </a:ext>
                </a:extLst>
              </a:tr>
              <a:tr h="9859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理　事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平 形   洋 司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0847209"/>
                  </a:ext>
                </a:extLst>
              </a:tr>
              <a:tr h="9859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社　員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須 藤　　   修</a:t>
                      </a:r>
                    </a:p>
                  </a:txBody>
                  <a:tcPr marL="80189" marR="80189" marT="40094" marB="400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693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720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863</TotalTime>
  <Words>513</Words>
  <Application>Microsoft Office PowerPoint</Application>
  <PresentationFormat>ユーザー設定</PresentationFormat>
  <Paragraphs>52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4" baseType="lpstr">
      <vt:lpstr>BIZ UDPゴシック</vt:lpstr>
      <vt:lpstr>BIZ UDP明朝 Medium</vt:lpstr>
      <vt:lpstr>BIZ UDゴシック</vt:lpstr>
      <vt:lpstr>HGSｺﾞｼｯｸM</vt:lpstr>
      <vt:lpstr>UD デジタル 教科書体 NK-B</vt:lpstr>
      <vt:lpstr>Arial</vt:lpstr>
      <vt:lpstr>Calibri</vt:lpstr>
      <vt:lpstr>Calibri Light</vt:lpstr>
      <vt:lpstr>Office テーマ</vt:lpstr>
      <vt:lpstr>          一般社団法人野 のゆり      </vt:lpstr>
      <vt:lpstr>一般社団法人　野のゆりの理念</vt:lpstr>
      <vt:lpstr>法人の目的とすること</vt:lpstr>
      <vt:lpstr>一般社団法人　野のゆり  　一人一人の存在を大切にする 法人であり続けたい。   代表理事　須 藤  九 二 子</vt:lpstr>
      <vt:lpstr>一般社団法人　野のゆり　組織図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一般社団法人野 のゆり  第４期経営指針</dc:title>
  <dc:creator>user</dc:creator>
  <cp:lastModifiedBy>Ichiro Eiju</cp:lastModifiedBy>
  <cp:revision>18</cp:revision>
  <cp:lastPrinted>2025-01-16T13:53:43Z</cp:lastPrinted>
  <dcterms:created xsi:type="dcterms:W3CDTF">2024-02-02T12:13:15Z</dcterms:created>
  <dcterms:modified xsi:type="dcterms:W3CDTF">2025-04-24T14:40:18Z</dcterms:modified>
</cp:coreProperties>
</file>